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5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6" r:id="rId6"/>
    <p:sldId id="267" r:id="rId7"/>
    <p:sldId id="278" r:id="rId8"/>
    <p:sldId id="279" r:id="rId9"/>
    <p:sldId id="280" r:id="rId10"/>
    <p:sldId id="281" r:id="rId11"/>
    <p:sldId id="282" r:id="rId12"/>
    <p:sldId id="277" r:id="rId13"/>
  </p:sldIdLst>
  <p:sldSz cx="14630400" cy="8229600"/>
  <p:notesSz cx="8229600" cy="14630400"/>
  <p:embeddedFontLst>
    <p:embeddedFont>
      <p:font typeface="DM Sans Medium" panose="020F0502020204030204" pitchFamily="34" charset="0"/>
      <p:regular r:id="rId15"/>
      <p:italic r:id="rId16"/>
    </p:embeddedFont>
    <p:embeddedFont>
      <p:font typeface="Inter" panose="02000503000000020004" pitchFamily="2" charset="0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8F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0"/>
  </p:normalViewPr>
  <p:slideViewPr>
    <p:cSldViewPr snapToGrid="0" snapToObjects="1">
      <p:cViewPr>
        <p:scale>
          <a:sx n="73" d="100"/>
          <a:sy n="73" d="100"/>
        </p:scale>
        <p:origin x="1512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418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28338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029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4841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258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594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7461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5331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0397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7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8666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27033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909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4019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4131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019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88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1" r:id="rId15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79486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World Coin Classification Using PyTorch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4202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the presentation we will use  pretrained model and fine-tuning techniques to make a classification model that will be able to classify 211 different classes of coins from each other</a:t>
            </a:r>
          </a:p>
        </p:txBody>
      </p:sp>
      <p:sp>
        <p:nvSpPr>
          <p:cNvPr id="5" name="Text 2"/>
          <p:cNvSpPr/>
          <p:nvPr/>
        </p:nvSpPr>
        <p:spPr>
          <a:xfrm>
            <a:off x="6280190" y="551168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scope of this presentation will be to cover the data , the need, methodology and the results.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705469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6280189" y="6621038"/>
            <a:ext cx="7712901" cy="1627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b="1" dirty="0">
              <a:solidFill>
                <a:srgbClr val="161613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9F9476-B38D-4770-0F0C-E47B29A4A7CD}"/>
              </a:ext>
            </a:extLst>
          </p:cNvPr>
          <p:cNvSpPr txBox="1"/>
          <p:nvPr/>
        </p:nvSpPr>
        <p:spPr>
          <a:xfrm>
            <a:off x="12884727" y="7764086"/>
            <a:ext cx="1596044" cy="308561"/>
          </a:xfrm>
          <a:prstGeom prst="rect">
            <a:avLst/>
          </a:prstGeom>
          <a:solidFill>
            <a:srgbClr val="FAF8F5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6" name="Picture 2" descr="Page 7 | Bind PNGs for Free Download">
            <a:extLst>
              <a:ext uri="{FF2B5EF4-FFF2-40B4-BE49-F238E27FC236}">
                <a16:creationId xmlns:a16="http://schemas.microsoft.com/office/drawing/2014/main" id="{0A5B8CA4-7F03-C2D3-3433-EA3F57D94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363" b="43356"/>
          <a:stretch/>
        </p:blipFill>
        <p:spPr bwMode="auto">
          <a:xfrm rot="16200000">
            <a:off x="-3894895" y="3884025"/>
            <a:ext cx="8229601" cy="4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2FA7A117-A20B-BAC1-552C-D1C9AE6CD916}"/>
              </a:ext>
            </a:extLst>
          </p:cNvPr>
          <p:cNvSpPr/>
          <p:nvPr/>
        </p:nvSpPr>
        <p:spPr>
          <a:xfrm>
            <a:off x="6280188" y="6531457"/>
            <a:ext cx="3167302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b="1" dirty="0">
              <a:solidFill>
                <a:srgbClr val="3D3838"/>
              </a:solidFill>
              <a:latin typeface="Source Sans Pro Bold" pitchFamily="34" charset="0"/>
              <a:ea typeface="Source Sans Pro Bold" pitchFamily="34" charset="-122"/>
              <a:cs typeface="Source Sans Pro Bold" pitchFamily="34" charset="-120"/>
            </a:endParaRP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Presented By  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Diwanshu Jindal</a:t>
            </a:r>
          </a:p>
          <a:p>
            <a:pPr marL="0" indent="0" algn="l">
              <a:lnSpc>
                <a:spcPts val="3400"/>
              </a:lnSpc>
              <a:buNone/>
            </a:pPr>
            <a:endParaRPr lang="en-US" sz="2400" b="1" dirty="0">
              <a:solidFill>
                <a:srgbClr val="3D3838"/>
              </a:solidFill>
              <a:latin typeface="Source Sans Pro Bold" pitchFamily="34" charset="0"/>
              <a:ea typeface="Source Sans Pro Bold" pitchFamily="34" charset="-122"/>
            </a:endParaRPr>
          </a:p>
        </p:txBody>
      </p:sp>
      <p:pic>
        <p:nvPicPr>
          <p:cNvPr id="1028" name="Picture 4" descr="9 Of The World's Most Valuable Coins | Bankrate">
            <a:extLst>
              <a:ext uri="{FF2B5EF4-FFF2-40B4-BE49-F238E27FC236}">
                <a16:creationId xmlns:a16="http://schemas.microsoft.com/office/drawing/2014/main" id="{A62A871D-2F6E-3993-61AC-769588866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107866" y="1538346"/>
            <a:ext cx="8249797" cy="513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038A6B5-43BD-251A-6195-1C018C61A372}"/>
              </a:ext>
            </a:extLst>
          </p:cNvPr>
          <p:cNvGrpSpPr/>
          <p:nvPr/>
        </p:nvGrpSpPr>
        <p:grpSpPr>
          <a:xfrm>
            <a:off x="6936059" y="244145"/>
            <a:ext cx="7385221" cy="7762429"/>
            <a:chOff x="6400799" y="177239"/>
            <a:chExt cx="7920481" cy="8279365"/>
          </a:xfrm>
        </p:grpSpPr>
        <p:pic>
          <p:nvPicPr>
            <p:cNvPr id="3" name="Picture 2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23D085EB-3223-5C29-0AAC-46A6C6771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17394"/>
            <a:stretch/>
          </p:blipFill>
          <p:spPr>
            <a:xfrm>
              <a:off x="6400799" y="177239"/>
              <a:ext cx="7920481" cy="6553146"/>
            </a:xfrm>
            <a:prstGeom prst="rect">
              <a:avLst/>
            </a:prstGeom>
          </p:spPr>
        </p:pic>
        <p:pic>
          <p:nvPicPr>
            <p:cNvPr id="5" name="Picture 4" descr="A black screen with text&#10;&#10;Description automatically generated">
              <a:extLst>
                <a:ext uri="{FF2B5EF4-FFF2-40B4-BE49-F238E27FC236}">
                  <a16:creationId xmlns:a16="http://schemas.microsoft.com/office/drawing/2014/main" id="{794307FF-A539-171E-6286-12ACB4BF9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3206"/>
            <a:stretch/>
          </p:blipFill>
          <p:spPr>
            <a:xfrm>
              <a:off x="6400799" y="6730385"/>
              <a:ext cx="7920481" cy="1726219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0127261-809D-909C-5413-460BA6C90F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9024"/>
          <a:stretch/>
        </p:blipFill>
        <p:spPr>
          <a:xfrm>
            <a:off x="519955" y="6459407"/>
            <a:ext cx="6351902" cy="1547167"/>
          </a:xfrm>
          <a:prstGeom prst="rect">
            <a:avLst/>
          </a:prstGeom>
        </p:spPr>
      </p:pic>
      <p:pic>
        <p:nvPicPr>
          <p:cNvPr id="9" name="Picture 2" descr="Page 7 | Bind PNGs for Free Download">
            <a:extLst>
              <a:ext uri="{FF2B5EF4-FFF2-40B4-BE49-F238E27FC236}">
                <a16:creationId xmlns:a16="http://schemas.microsoft.com/office/drawing/2014/main" id="{17C505F2-C1D6-BAB1-7F3D-981364AA9F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363" b="43356"/>
          <a:stretch/>
        </p:blipFill>
        <p:spPr bwMode="auto">
          <a:xfrm rot="16200000">
            <a:off x="-3894895" y="3884025"/>
            <a:ext cx="8229601" cy="4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B8686D-62E0-FC88-8CD3-2DFA2425ACF2}"/>
              </a:ext>
            </a:extLst>
          </p:cNvPr>
          <p:cNvSpPr txBox="1"/>
          <p:nvPr/>
        </p:nvSpPr>
        <p:spPr>
          <a:xfrm>
            <a:off x="450680" y="567167"/>
            <a:ext cx="65303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as the data is balanced it can be used to train the model </a:t>
            </a:r>
          </a:p>
          <a:p>
            <a:r>
              <a:rPr lang="en-US" dirty="0"/>
              <a:t>As we are not creating a new model, we need to call the pretrained</a:t>
            </a:r>
          </a:p>
          <a:p>
            <a:r>
              <a:rPr lang="en-US" dirty="0"/>
              <a:t>And freeze the parameters so we will not change them just add the </a:t>
            </a:r>
          </a:p>
          <a:p>
            <a:r>
              <a:rPr lang="en-US" dirty="0"/>
              <a:t>Last output layer on top of the pretrained model’s output layer as a</a:t>
            </a:r>
          </a:p>
          <a:p>
            <a:r>
              <a:rPr lang="en-US" dirty="0"/>
              <a:t>Fully connected layer.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E9509E-6D6C-6035-F15D-C197A707D215}"/>
              </a:ext>
            </a:extLst>
          </p:cNvPr>
          <p:cNvSpPr txBox="1"/>
          <p:nvPr/>
        </p:nvSpPr>
        <p:spPr>
          <a:xfrm>
            <a:off x="450680" y="2596669"/>
            <a:ext cx="6131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defined the training loop that will update the last layer’s</a:t>
            </a:r>
          </a:p>
          <a:p>
            <a:r>
              <a:rPr lang="en-US" dirty="0"/>
              <a:t>Parameter and use the parameters to find the model’s accuracy</a:t>
            </a:r>
          </a:p>
          <a:p>
            <a:r>
              <a:rPr lang="en-US" dirty="0"/>
              <a:t>On the validation data</a:t>
            </a:r>
          </a:p>
        </p:txBody>
      </p:sp>
    </p:spTree>
    <p:extLst>
      <p:ext uri="{BB962C8B-B14F-4D97-AF65-F5344CB8AC3E}">
        <p14:creationId xmlns:p14="http://schemas.microsoft.com/office/powerpoint/2010/main" val="1227071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575093E-EC59-E8C7-0B92-0A44AF382B4C}"/>
              </a:ext>
            </a:extLst>
          </p:cNvPr>
          <p:cNvGrpSpPr/>
          <p:nvPr/>
        </p:nvGrpSpPr>
        <p:grpSpPr>
          <a:xfrm>
            <a:off x="699427" y="3296093"/>
            <a:ext cx="13590731" cy="4586695"/>
            <a:chOff x="699427" y="4114800"/>
            <a:chExt cx="12059643" cy="3767988"/>
          </a:xfrm>
        </p:grpSpPr>
        <p:pic>
          <p:nvPicPr>
            <p:cNvPr id="3" name="Picture 2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AD694492-9D27-31CA-B705-84F968459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427" y="4114800"/>
              <a:ext cx="10060722" cy="3767988"/>
            </a:xfrm>
            <a:prstGeom prst="rect">
              <a:avLst/>
            </a:prstGeom>
          </p:spPr>
        </p:pic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A41A09C-035A-6B1C-071B-58EBBA012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1011"/>
            <a:stretch/>
          </p:blipFill>
          <p:spPr>
            <a:xfrm>
              <a:off x="5842468" y="4114800"/>
              <a:ext cx="6916602" cy="3767988"/>
            </a:xfrm>
            <a:prstGeom prst="rect">
              <a:avLst/>
            </a:prstGeom>
          </p:spPr>
        </p:pic>
      </p:grpSp>
      <p:pic>
        <p:nvPicPr>
          <p:cNvPr id="6" name="Picture 2" descr="Page 7 | Bind PNGs for Free Download">
            <a:extLst>
              <a:ext uri="{FF2B5EF4-FFF2-40B4-BE49-F238E27FC236}">
                <a16:creationId xmlns:a16="http://schemas.microsoft.com/office/drawing/2014/main" id="{9764300B-39A9-F4B7-4B6C-918D7E2DF5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363" b="43356"/>
          <a:stretch/>
        </p:blipFill>
        <p:spPr bwMode="auto">
          <a:xfrm rot="16200000">
            <a:off x="-3894895" y="3884025"/>
            <a:ext cx="8229601" cy="4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A9E51-E33A-1705-71D0-B844B52DF6A8}"/>
              </a:ext>
            </a:extLst>
          </p:cNvPr>
          <p:cNvSpPr txBox="1"/>
          <p:nvPr/>
        </p:nvSpPr>
        <p:spPr>
          <a:xfrm>
            <a:off x="699427" y="1555423"/>
            <a:ext cx="10578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the loss function, optimizer and the learning rate for the optimizer then call the training and testing loop</a:t>
            </a:r>
          </a:p>
          <a:p>
            <a:r>
              <a:rPr lang="en-US" dirty="0"/>
              <a:t>Get the values of the losses and plot them using the matplotlib’s line plot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1F1B2-5D01-ADAE-155F-E99199A3A92A}"/>
              </a:ext>
            </a:extLst>
          </p:cNvPr>
          <p:cNvSpPr txBox="1"/>
          <p:nvPr/>
        </p:nvSpPr>
        <p:spPr>
          <a:xfrm>
            <a:off x="699427" y="2197580"/>
            <a:ext cx="14172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accuracy I got from the model on the testing data is 71%</a:t>
            </a:r>
          </a:p>
          <a:p>
            <a:r>
              <a:rPr lang="en-US" dirty="0"/>
              <a:t>This accuracy can be improved by changing the number of images per class as the mode of the images was only 28 the model will be able to perform </a:t>
            </a:r>
          </a:p>
          <a:p>
            <a:r>
              <a:rPr lang="en-US" dirty="0"/>
              <a:t>better if the count of images per class is more than 90.</a:t>
            </a:r>
          </a:p>
        </p:txBody>
      </p:sp>
    </p:spTree>
    <p:extLst>
      <p:ext uri="{BB962C8B-B14F-4D97-AF65-F5344CB8AC3E}">
        <p14:creationId xmlns:p14="http://schemas.microsoft.com/office/powerpoint/2010/main" val="4209650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D3493-726D-9B48-33A8-1E465318E59B}"/>
              </a:ext>
            </a:extLst>
          </p:cNvPr>
          <p:cNvSpPr txBox="1"/>
          <p:nvPr/>
        </p:nvSpPr>
        <p:spPr>
          <a:xfrm>
            <a:off x="1828800" y="2682240"/>
            <a:ext cx="10972800" cy="2865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109728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kern="1200" dirty="0">
                <a:latin typeface="+mj-lt"/>
                <a:ea typeface="+mj-ea"/>
                <a:cs typeface="+mj-cs"/>
              </a:rPr>
              <a:t>Thank you</a:t>
            </a:r>
          </a:p>
          <a:p>
            <a:pPr algn="ctr" defTabSz="109728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72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1469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9965" y="567095"/>
            <a:ext cx="5092898" cy="598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Presentation Overview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945594" y="1452443"/>
            <a:ext cx="22860" cy="6209943"/>
          </a:xfrm>
          <a:prstGeom prst="roundRect">
            <a:avLst>
              <a:gd name="adj" fmla="val 125614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149489" y="1871543"/>
            <a:ext cx="669965" cy="22860"/>
          </a:xfrm>
          <a:prstGeom prst="roundRect">
            <a:avLst>
              <a:gd name="adj" fmla="val 125614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41700" y="1667708"/>
            <a:ext cx="430649" cy="430649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09935" y="1739384"/>
            <a:ext cx="9417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009894" y="1643777"/>
            <a:ext cx="239291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Introduction to the data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2009894" y="2057638"/>
            <a:ext cx="646414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We'll start by exploring the nature of our coin data and the need for this classification model.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49489" y="3471863"/>
            <a:ext cx="669965" cy="22860"/>
          </a:xfrm>
          <a:prstGeom prst="roundRect">
            <a:avLst>
              <a:gd name="adj" fmla="val 125614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41700" y="3268028"/>
            <a:ext cx="430649" cy="430649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74097" y="3339703"/>
            <a:ext cx="165735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009894" y="3244096"/>
            <a:ext cx="239291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cs typeface="DM Sans Medium" pitchFamily="34" charset="-120"/>
              </a:rPr>
              <a:t>Visualization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2009894" y="3657957"/>
            <a:ext cx="646414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We'll then visualize our data and distribution, providing clear insights into the  approach.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49489" y="5072182"/>
            <a:ext cx="669965" cy="22860"/>
          </a:xfrm>
          <a:prstGeom prst="roundRect">
            <a:avLst>
              <a:gd name="adj" fmla="val 125614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41700" y="4868347"/>
            <a:ext cx="430649" cy="430649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71716" y="4940022"/>
            <a:ext cx="170617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009894" y="4844415"/>
            <a:ext cx="239291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cs typeface="DM Sans Medium" pitchFamily="34" charset="-120"/>
              </a:rPr>
              <a:t>Methodology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2009894" y="5258276"/>
            <a:ext cx="6464141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Next, we'll dive into the technical aspects, discussing the framework, structure, and model definition..</a:t>
            </a:r>
            <a:endParaRPr lang="en-US" sz="1500" dirty="0"/>
          </a:p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49489" y="6672501"/>
            <a:ext cx="669965" cy="22860"/>
          </a:xfrm>
          <a:prstGeom prst="roundRect">
            <a:avLst>
              <a:gd name="adj" fmla="val 125614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741700" y="6468666"/>
            <a:ext cx="430649" cy="430649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867787" y="6540341"/>
            <a:ext cx="17835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2009894" y="6444734"/>
            <a:ext cx="239291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Results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2009894" y="6858593"/>
            <a:ext cx="6464141" cy="937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Finally, we'll present the outcomes of our classification system, demonstrating its effectiveness, and few other ways to improve the results</a:t>
            </a:r>
            <a:endParaRPr lang="en-US" sz="1500" dirty="0"/>
          </a:p>
        </p:txBody>
      </p:sp>
      <p:pic>
        <p:nvPicPr>
          <p:cNvPr id="26" name="Picture 2" descr="Page 7 | Bind PNGs for Free Download">
            <a:extLst>
              <a:ext uri="{FF2B5EF4-FFF2-40B4-BE49-F238E27FC236}">
                <a16:creationId xmlns:a16="http://schemas.microsoft.com/office/drawing/2014/main" id="{80827C77-7EA7-40BD-E8A3-BFBC1151D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363" b="43356"/>
          <a:stretch/>
        </p:blipFill>
        <p:spPr bwMode="auto">
          <a:xfrm rot="16200000">
            <a:off x="-3894895" y="3884025"/>
            <a:ext cx="8229601" cy="4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at are the different types of predictive modeling?">
            <a:extLst>
              <a:ext uri="{FF2B5EF4-FFF2-40B4-BE49-F238E27FC236}">
                <a16:creationId xmlns:a16="http://schemas.microsoft.com/office/drawing/2014/main" id="{84C17A67-5E93-0DBD-B100-4E25BDFB7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7" r="37497"/>
          <a:stretch/>
        </p:blipFill>
        <p:spPr bwMode="auto">
          <a:xfrm>
            <a:off x="8867539" y="-3"/>
            <a:ext cx="5762861" cy="822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6178" y="1237849"/>
            <a:ext cx="126549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Introduction: Understanding the Data and Need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5549761" y="2710509"/>
            <a:ext cx="31788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Understanding the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549761" y="3291652"/>
            <a:ext cx="3860634" cy="3700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CA" sz="1600" b="0" i="0" u="none" strike="noStrike" dirty="0">
                <a:solidFill>
                  <a:srgbClr val="000000"/>
                </a:solidFill>
                <a:effectLst/>
              </a:rPr>
              <a:t>Our dataset consists of  thousands of coin image  samples, With 211 distinct coin classes, this high-dimensional data presents both challenges and opportunities for accurate classification. Developing a model capable of handling such diverse and complex features is crucial for precise identification and classification of each coin in real-time.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55908" y="2710509"/>
            <a:ext cx="32624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Understanding the Need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55908" y="3291652"/>
            <a:ext cx="3978116" cy="4023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CA" sz="175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With the increasing variety of coins and the need for precise classification across a large number of categories, traditional rule-based systems are no longer sufficient. There is a critical need for AI-driven coin classification models that can efficiently classify. Such models should be capable of adapting to new coin types and subtle variations, ensuring accurate and real-time classification without the need for manual intervention.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126132" y="2710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Visualizing the Data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126132" y="3291653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ea typeface="Inter" pitchFamily="34" charset="-122"/>
                <a:cs typeface="Inter" pitchFamily="34" charset="-120"/>
              </a:rPr>
              <a:t>We'll explore various visualization techniques to gain insights into our data's structure and distribution.</a:t>
            </a:r>
            <a:endParaRPr lang="en-US" sz="1750" dirty="0"/>
          </a:p>
        </p:txBody>
      </p:sp>
      <p:pic>
        <p:nvPicPr>
          <p:cNvPr id="2050" name="Picture 2" descr="Page 7 | Bind PNGs for Free Download">
            <a:extLst>
              <a:ext uri="{FF2B5EF4-FFF2-40B4-BE49-F238E27FC236}">
                <a16:creationId xmlns:a16="http://schemas.microsoft.com/office/drawing/2014/main" id="{CDE7E913-1239-A4F8-560C-BBB90A715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363" b="43356"/>
          <a:stretch/>
        </p:blipFill>
        <p:spPr bwMode="auto">
          <a:xfrm rot="16200000">
            <a:off x="-3894895" y="3884025"/>
            <a:ext cx="8229601" cy="4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22036" y="465415"/>
            <a:ext cx="4890968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Understanding the Need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552" y="2142064"/>
            <a:ext cx="1330523" cy="12512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33869" y="2759760"/>
            <a:ext cx="69771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4902382" y="2634864"/>
            <a:ext cx="212467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Automatic Coin Sorting Machines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6462" y="3404960"/>
            <a:ext cx="9330571" cy="11430"/>
          </a:xfrm>
          <a:prstGeom prst="roundRect">
            <a:avLst>
              <a:gd name="adj" fmla="val 223070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231" y="3435678"/>
            <a:ext cx="2661166" cy="12512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7437" y="3891211"/>
            <a:ext cx="122634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5467512" y="3866836"/>
            <a:ext cx="2325053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cs typeface="DM Sans Medium" pitchFamily="34" charset="-120"/>
              </a:rPr>
              <a:t>Coin Fraud Detection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5341783" y="4698574"/>
            <a:ext cx="8665250" cy="11430"/>
          </a:xfrm>
          <a:prstGeom prst="roundRect">
            <a:avLst>
              <a:gd name="adj" fmla="val 223070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909" y="4729292"/>
            <a:ext cx="3991808" cy="12512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5651" y="5184825"/>
            <a:ext cx="126206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6233025" y="5173050"/>
            <a:ext cx="212467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Coin Authentication for uncommon coins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6007104" y="5992188"/>
            <a:ext cx="7999928" cy="11430"/>
          </a:xfrm>
          <a:prstGeom prst="roundRect">
            <a:avLst>
              <a:gd name="adj" fmla="val 223070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588" y="6022906"/>
            <a:ext cx="5322451" cy="125122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02793" y="6478439"/>
            <a:ext cx="131921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6914600" y="6482056"/>
            <a:ext cx="2226945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cs typeface="DM Sans Medium" pitchFamily="34" charset="-120"/>
              </a:rPr>
              <a:t>Coin Recycling</a:t>
            </a:r>
            <a:endParaRPr lang="en-US" sz="1650" dirty="0"/>
          </a:p>
        </p:txBody>
      </p:sp>
      <p:sp>
        <p:nvSpPr>
          <p:cNvPr id="22" name="Shape 16"/>
          <p:cNvSpPr/>
          <p:nvPr/>
        </p:nvSpPr>
        <p:spPr>
          <a:xfrm>
            <a:off x="6672425" y="7285802"/>
            <a:ext cx="7334607" cy="11430"/>
          </a:xfrm>
          <a:prstGeom prst="roundRect">
            <a:avLst>
              <a:gd name="adj" fmla="val 223070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7" name="Picture 2" descr="Page 7 | Bind PNGs for Free Download">
            <a:extLst>
              <a:ext uri="{FF2B5EF4-FFF2-40B4-BE49-F238E27FC236}">
                <a16:creationId xmlns:a16="http://schemas.microsoft.com/office/drawing/2014/main" id="{407B919D-C938-5900-1F08-8BB2B882A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363" b="43356"/>
          <a:stretch/>
        </p:blipFill>
        <p:spPr bwMode="auto">
          <a:xfrm rot="16200000">
            <a:off x="-3894895" y="3884025"/>
            <a:ext cx="8229601" cy="4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B6ACFB6-4D5C-823F-1FE0-049A4C7D1CF9}"/>
              </a:ext>
            </a:extLst>
          </p:cNvPr>
          <p:cNvSpPr/>
          <p:nvPr/>
        </p:nvSpPr>
        <p:spPr>
          <a:xfrm>
            <a:off x="2848010" y="400084"/>
            <a:ext cx="5759291" cy="641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Ingestion</a:t>
            </a:r>
            <a:endParaRPr lang="en-US" sz="40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548E14D-8A95-6729-00D9-969570BF4CCB}"/>
              </a:ext>
            </a:extLst>
          </p:cNvPr>
          <p:cNvSpPr/>
          <p:nvPr/>
        </p:nvSpPr>
        <p:spPr>
          <a:xfrm>
            <a:off x="-10869" y="3614603"/>
            <a:ext cx="7691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cs typeface="DM Sans Medium" pitchFamily="34" charset="-120"/>
              </a:rPr>
              <a:t>              Source 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FA2C245-977A-5532-F3A5-8413929AB0B9}"/>
              </a:ext>
            </a:extLst>
          </p:cNvPr>
          <p:cNvSpPr/>
          <p:nvPr/>
        </p:nvSpPr>
        <p:spPr>
          <a:xfrm>
            <a:off x="1370742" y="4128833"/>
            <a:ext cx="6155474" cy="2903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/>
              <a:t>I have used Kaggle as the Data source for the Data. Kaggle is one of the most used and data rich opensource platform to use. Then I downloaded the data in the local system and then uploaded in the google drive from where I have used this directly. 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78359635-26CA-3BBA-C4F0-17D9956828DD}"/>
              </a:ext>
            </a:extLst>
          </p:cNvPr>
          <p:cNvSpPr/>
          <p:nvPr/>
        </p:nvSpPr>
        <p:spPr>
          <a:xfrm>
            <a:off x="-10870" y="1609843"/>
            <a:ext cx="76918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cs typeface="DM Sans Medium" pitchFamily="34" charset="-120"/>
              </a:rPr>
              <a:t>              Libraries </a:t>
            </a:r>
            <a:endParaRPr lang="en-US" sz="220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FBB1118A-E14D-BFB6-2986-A8C4B0D4A418}"/>
              </a:ext>
            </a:extLst>
          </p:cNvPr>
          <p:cNvSpPr/>
          <p:nvPr/>
        </p:nvSpPr>
        <p:spPr>
          <a:xfrm>
            <a:off x="1370742" y="2188098"/>
            <a:ext cx="6310218" cy="1377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/>
              <a:t>Load the libraries required for the data ingestion, preprocessing, visualization, and  model creation  </a:t>
            </a:r>
          </a:p>
        </p:txBody>
      </p:sp>
      <p:pic>
        <p:nvPicPr>
          <p:cNvPr id="13" name="Picture 2" descr="Page 7 | Bind PNGs for Free Download">
            <a:extLst>
              <a:ext uri="{FF2B5EF4-FFF2-40B4-BE49-F238E27FC236}">
                <a16:creationId xmlns:a16="http://schemas.microsoft.com/office/drawing/2014/main" id="{52695D56-3550-A430-7DAF-37639B4AA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363" b="43356"/>
          <a:stretch/>
        </p:blipFill>
        <p:spPr bwMode="auto">
          <a:xfrm rot="16200000">
            <a:off x="-3894895" y="3884025"/>
            <a:ext cx="8229601" cy="4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83330CD-4E47-21C6-5BD8-9C5B032957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r="38954"/>
          <a:stretch/>
        </p:blipFill>
        <p:spPr>
          <a:xfrm>
            <a:off x="8578859" y="603012"/>
            <a:ext cx="5759290" cy="5265297"/>
          </a:xfrm>
          <a:prstGeom prst="rect">
            <a:avLst/>
          </a:prstGeom>
        </p:spPr>
      </p:pic>
      <p:pic>
        <p:nvPicPr>
          <p:cNvPr id="19" name="Picture 18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B093A3D5-AE76-1D75-3F7D-0C56C67DA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75" y="6187044"/>
            <a:ext cx="13363573" cy="167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42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Page 7 | Bind PNGs for Free Download">
            <a:extLst>
              <a:ext uri="{FF2B5EF4-FFF2-40B4-BE49-F238E27FC236}">
                <a16:creationId xmlns:a16="http://schemas.microsoft.com/office/drawing/2014/main" id="{7A1A2AF4-5B33-5248-DB17-0DCDB3321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363" b="43356"/>
          <a:stretch/>
        </p:blipFill>
        <p:spPr bwMode="auto">
          <a:xfrm rot="16200000">
            <a:off x="-3894895" y="3884025"/>
            <a:ext cx="8229601" cy="4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BFC1E99-5B5D-F1E6-ACA8-09C459D50B0D}"/>
              </a:ext>
            </a:extLst>
          </p:cNvPr>
          <p:cNvSpPr/>
          <p:nvPr/>
        </p:nvSpPr>
        <p:spPr>
          <a:xfrm>
            <a:off x="929258" y="294371"/>
            <a:ext cx="5759291" cy="641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preprocessing </a:t>
            </a:r>
            <a:endParaRPr lang="en-US" sz="4000" dirty="0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73535EA-CC74-AF3B-9EA8-D7F325576A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8939"/>
          <a:stretch/>
        </p:blipFill>
        <p:spPr>
          <a:xfrm>
            <a:off x="6145619" y="466549"/>
            <a:ext cx="8108263" cy="1735404"/>
          </a:xfrm>
          <a:prstGeom prst="rect">
            <a:avLst/>
          </a:prstGeom>
        </p:spPr>
      </p:pic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D5E51A55-554B-099D-022D-397EED995A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8939"/>
          <a:stretch/>
        </p:blipFill>
        <p:spPr>
          <a:xfrm>
            <a:off x="6145619" y="6021415"/>
            <a:ext cx="8108263" cy="18872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DEB767-C55E-C9D4-A70B-F0BEBE3CFAAA}"/>
              </a:ext>
            </a:extLst>
          </p:cNvPr>
          <p:cNvSpPr txBox="1"/>
          <p:nvPr/>
        </p:nvSpPr>
        <p:spPr>
          <a:xfrm>
            <a:off x="929258" y="1393794"/>
            <a:ext cx="4823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Get the data from their respective folder and load the data in a dataloader with shuffle, batch size and normalizer (predefined for the pretrained model.</a:t>
            </a:r>
          </a:p>
          <a:p>
            <a:pPr algn="ctr"/>
            <a:r>
              <a:rPr lang="en-US" dirty="0"/>
              <a:t>These parameters can be changed as per the computational power available and the requirements for the output</a:t>
            </a:r>
          </a:p>
        </p:txBody>
      </p:sp>
      <p:pic>
        <p:nvPicPr>
          <p:cNvPr id="28" name="Picture 2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1ACEF16-BDE3-63BA-46F0-8877D13F0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5618" y="2317124"/>
            <a:ext cx="8160477" cy="35859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530C70A-834F-6068-00DE-485F8A2CEE3F}"/>
              </a:ext>
            </a:extLst>
          </p:cNvPr>
          <p:cNvSpPr txBox="1"/>
          <p:nvPr/>
        </p:nvSpPr>
        <p:spPr>
          <a:xfrm>
            <a:off x="800173" y="4110106"/>
            <a:ext cx="5137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 visualize the input images we need to reverse the </a:t>
            </a:r>
          </a:p>
          <a:p>
            <a:pPr algn="ctr"/>
            <a:r>
              <a:rPr lang="en-US" dirty="0"/>
              <a:t>Normalization and then using the matplotlib plot</a:t>
            </a:r>
          </a:p>
          <a:p>
            <a:pPr algn="ctr"/>
            <a:r>
              <a:rPr lang="en-US" dirty="0"/>
              <a:t>The inputs Un-Normalization will be the just</a:t>
            </a:r>
          </a:p>
          <a:p>
            <a:pPr algn="ctr"/>
            <a:r>
              <a:rPr lang="en-US" dirty="0"/>
              <a:t> opposite process of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232046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4F424E1-35C8-62C9-D418-3AEDEB2DC0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729" b="46236"/>
          <a:stretch/>
        </p:blipFill>
        <p:spPr>
          <a:xfrm>
            <a:off x="470306" y="6148958"/>
            <a:ext cx="6812030" cy="1826955"/>
          </a:xfrm>
          <a:prstGeom prst="rect">
            <a:avLst/>
          </a:prstGeom>
        </p:spPr>
      </p:pic>
      <p:pic>
        <p:nvPicPr>
          <p:cNvPr id="6" name="Picture 5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453B9DDC-4D5A-E98A-26C9-DFC14518F8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990"/>
          <a:stretch/>
        </p:blipFill>
        <p:spPr>
          <a:xfrm>
            <a:off x="219903" y="4469214"/>
            <a:ext cx="7062431" cy="1463198"/>
          </a:xfrm>
          <a:prstGeom prst="rect">
            <a:avLst/>
          </a:prstGeom>
        </p:spPr>
      </p:pic>
      <p:pic>
        <p:nvPicPr>
          <p:cNvPr id="8" name="Picture 7" descr="A computer screen shot of a black background&#10;&#10;Description automatically generated">
            <a:extLst>
              <a:ext uri="{FF2B5EF4-FFF2-40B4-BE49-F238E27FC236}">
                <a16:creationId xmlns:a16="http://schemas.microsoft.com/office/drawing/2014/main" id="{458FFCBB-C835-1B1B-11EC-EF953100CF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71" r="14455"/>
          <a:stretch/>
        </p:blipFill>
        <p:spPr>
          <a:xfrm>
            <a:off x="219903" y="2543042"/>
            <a:ext cx="7062433" cy="170080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6ACD3EE-D225-4D12-3F59-2F51C5103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064" y="2543042"/>
            <a:ext cx="7062431" cy="4014576"/>
          </a:xfrm>
          <a:prstGeom prst="rect">
            <a:avLst/>
          </a:prstGeom>
        </p:spPr>
      </p:pic>
      <p:pic>
        <p:nvPicPr>
          <p:cNvPr id="11" name="Picture 2" descr="Page 7 | Bind PNGs for Free Download">
            <a:extLst>
              <a:ext uri="{FF2B5EF4-FFF2-40B4-BE49-F238E27FC236}">
                <a16:creationId xmlns:a16="http://schemas.microsoft.com/office/drawing/2014/main" id="{C39175EA-0E73-E336-01B7-5E8F8D3C0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363" b="43356"/>
          <a:stretch/>
        </p:blipFill>
        <p:spPr bwMode="auto">
          <a:xfrm rot="16200000">
            <a:off x="-3894895" y="3884025"/>
            <a:ext cx="8229601" cy="4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7DFFFFB-BFAB-3BD1-C580-45947435CF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128"/>
          <a:stretch/>
        </p:blipFill>
        <p:spPr>
          <a:xfrm>
            <a:off x="7348065" y="6597502"/>
            <a:ext cx="7019757" cy="13566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21A0E7-E57E-A29F-8354-1163BE69C909}"/>
              </a:ext>
            </a:extLst>
          </p:cNvPr>
          <p:cNvSpPr txBox="1"/>
          <p:nvPr/>
        </p:nvSpPr>
        <p:spPr>
          <a:xfrm>
            <a:off x="327546" y="477671"/>
            <a:ext cx="14464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Now plot the sample images to see the inputs</a:t>
            </a:r>
          </a:p>
          <a:p>
            <a:pPr algn="ctr"/>
            <a:r>
              <a:rPr lang="en-US" dirty="0"/>
              <a:t>Also To check the distribution of train input data I have made a function to check the image count per class  and use the function </a:t>
            </a:r>
            <a:r>
              <a:rPr lang="en-US" dirty="0" err="1"/>
              <a:t>plot_class_distribution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To plot it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A8589F-9A7A-CBAD-C659-1089F31B48B9}"/>
              </a:ext>
            </a:extLst>
          </p:cNvPr>
          <p:cNvSpPr txBox="1"/>
          <p:nvPr/>
        </p:nvSpPr>
        <p:spPr>
          <a:xfrm>
            <a:off x="1433015" y="1518055"/>
            <a:ext cx="10452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one can see the data is not balanced so if we make a model with this data the model parameters will be </a:t>
            </a:r>
          </a:p>
          <a:p>
            <a:r>
              <a:rPr lang="en-US" dirty="0"/>
              <a:t>Biased on the oversampled data classes</a:t>
            </a:r>
          </a:p>
          <a:p>
            <a:r>
              <a:rPr lang="en-US" dirty="0"/>
              <a:t>To handle that we need to do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1403646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60AC9-B499-D0EC-F276-80831BF5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181"/>
          <a:stretch/>
        </p:blipFill>
        <p:spPr>
          <a:xfrm>
            <a:off x="6696258" y="409840"/>
            <a:ext cx="7519813" cy="960466"/>
          </a:xfrm>
          <a:prstGeom prst="rect">
            <a:avLst/>
          </a:prstGeom>
        </p:spPr>
      </p:pic>
      <p:pic>
        <p:nvPicPr>
          <p:cNvPr id="5" name="Picture 4" descr="A black screen with yellow text&#10;&#10;Description automatically generated">
            <a:extLst>
              <a:ext uri="{FF2B5EF4-FFF2-40B4-BE49-F238E27FC236}">
                <a16:creationId xmlns:a16="http://schemas.microsoft.com/office/drawing/2014/main" id="{2C5C10D4-DEA4-89CD-A7DD-5BC03E4E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181"/>
          <a:stretch/>
        </p:blipFill>
        <p:spPr>
          <a:xfrm>
            <a:off x="6696260" y="1473007"/>
            <a:ext cx="7519812" cy="1554652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F723FC3-96A8-25B8-9AF0-5AF2C2097F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181"/>
          <a:stretch/>
        </p:blipFill>
        <p:spPr>
          <a:xfrm>
            <a:off x="6696258" y="3159340"/>
            <a:ext cx="7519813" cy="33941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60F624-0293-904C-CADB-1D1B5BCC41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181"/>
          <a:stretch/>
        </p:blipFill>
        <p:spPr>
          <a:xfrm>
            <a:off x="6696258" y="6682185"/>
            <a:ext cx="7519813" cy="105814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836AFE8-01A7-8E14-3C88-CA21AE23CC6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" t="2801" r="25981" b="22913"/>
          <a:stretch/>
        </p:blipFill>
        <p:spPr>
          <a:xfrm>
            <a:off x="219905" y="6682185"/>
            <a:ext cx="6338058" cy="1058140"/>
          </a:xfrm>
          <a:prstGeom prst="rect">
            <a:avLst/>
          </a:prstGeom>
        </p:spPr>
      </p:pic>
      <p:pic>
        <p:nvPicPr>
          <p:cNvPr id="18" name="Picture 2" descr="Page 7 | Bind PNGs for Free Download">
            <a:extLst>
              <a:ext uri="{FF2B5EF4-FFF2-40B4-BE49-F238E27FC236}">
                <a16:creationId xmlns:a16="http://schemas.microsoft.com/office/drawing/2014/main" id="{35EA1781-0DAF-35B6-C7D9-0410AE1F08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363" b="43356"/>
          <a:stretch/>
        </p:blipFill>
        <p:spPr bwMode="auto">
          <a:xfrm rot="16200000">
            <a:off x="-3894895" y="3884025"/>
            <a:ext cx="8229601" cy="4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F369E0-02AB-00CB-078F-E5FD8412F252}"/>
              </a:ext>
            </a:extLst>
          </p:cNvPr>
          <p:cNvSpPr txBox="1"/>
          <p:nvPr/>
        </p:nvSpPr>
        <p:spPr>
          <a:xfrm>
            <a:off x="450680" y="566907"/>
            <a:ext cx="6482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to complete data Augmentation. First one need to find out </a:t>
            </a:r>
          </a:p>
          <a:p>
            <a:r>
              <a:rPr lang="en-US" dirty="0"/>
              <a:t>The best possible image count per class I have used mode function </a:t>
            </a:r>
          </a:p>
          <a:p>
            <a:r>
              <a:rPr lang="en-US" dirty="0"/>
              <a:t>To calculate the most count of images in a class in the train dataset</a:t>
            </a:r>
          </a:p>
          <a:p>
            <a:r>
              <a:rPr lang="en-US" dirty="0"/>
              <a:t>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A6055C-390F-4ED3-6E6E-A415D80449CB}"/>
              </a:ext>
            </a:extLst>
          </p:cNvPr>
          <p:cNvSpPr txBox="1"/>
          <p:nvPr/>
        </p:nvSpPr>
        <p:spPr>
          <a:xfrm>
            <a:off x="466691" y="2244690"/>
            <a:ext cx="63333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finding out the mode  need to defined some functions </a:t>
            </a:r>
          </a:p>
          <a:p>
            <a:pPr marL="342900" indent="-342900">
              <a:buAutoNum type="arabicPeriod"/>
            </a:pPr>
            <a:r>
              <a:rPr lang="en-US" dirty="0"/>
              <a:t>Generate image </a:t>
            </a:r>
          </a:p>
          <a:p>
            <a:r>
              <a:rPr lang="en-US" dirty="0"/>
              <a:t>This will choose an image randomly in the class to create a new</a:t>
            </a:r>
          </a:p>
          <a:p>
            <a:r>
              <a:rPr lang="en-US" dirty="0"/>
              <a:t> image and apply flip, rotation, crop, and color functions to create</a:t>
            </a:r>
          </a:p>
          <a:p>
            <a:r>
              <a:rPr lang="en-US" dirty="0"/>
              <a:t>an new image till the count is same as the mode.</a:t>
            </a:r>
          </a:p>
          <a:p>
            <a:pPr marL="342900" indent="-342900">
              <a:buAutoNum type="arabicPeriod"/>
            </a:pPr>
            <a:r>
              <a:rPr lang="en-US" dirty="0"/>
              <a:t>Remove Images</a:t>
            </a:r>
          </a:p>
          <a:p>
            <a:r>
              <a:rPr lang="en-US" dirty="0"/>
              <a:t>It will randomly pick the image from the current class and </a:t>
            </a:r>
          </a:p>
          <a:p>
            <a:r>
              <a:rPr lang="en-US" dirty="0"/>
              <a:t>Remove the image from the dataset till the count is same as the </a:t>
            </a:r>
          </a:p>
          <a:p>
            <a:r>
              <a:rPr lang="en-US" dirty="0"/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2863897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82E9B5-C1FC-4D5B-317C-1F212D2D5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02" y="4297979"/>
            <a:ext cx="6814795" cy="3724816"/>
          </a:xfrm>
          <a:prstGeom prst="rect">
            <a:avLst/>
          </a:prstGeom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0BB5749-4E45-5A3C-3721-7F63C377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802" y="235381"/>
            <a:ext cx="7266214" cy="3992273"/>
          </a:xfrm>
          <a:prstGeom prst="rect">
            <a:avLst/>
          </a:prstGeom>
        </p:spPr>
      </p:pic>
      <p:pic>
        <p:nvPicPr>
          <p:cNvPr id="5" name="Picture 2" descr="Page 7 | Bind PNGs for Free Download">
            <a:extLst>
              <a:ext uri="{FF2B5EF4-FFF2-40B4-BE49-F238E27FC236}">
                <a16:creationId xmlns:a16="http://schemas.microsoft.com/office/drawing/2014/main" id="{B2998BA0-316B-622D-02E7-B1EC69EFB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363" b="43356"/>
          <a:stretch/>
        </p:blipFill>
        <p:spPr bwMode="auto">
          <a:xfrm rot="16200000">
            <a:off x="-3894895" y="3884025"/>
            <a:ext cx="8229601" cy="4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5B57276-D12E-C912-EB51-BB396ABCE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803" y="4297978"/>
            <a:ext cx="7256496" cy="3724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EB1EE1-35D5-7162-ACEC-3F79114470FE}"/>
              </a:ext>
            </a:extLst>
          </p:cNvPr>
          <p:cNvSpPr txBox="1"/>
          <p:nvPr/>
        </p:nvSpPr>
        <p:spPr>
          <a:xfrm>
            <a:off x="682909" y="560774"/>
            <a:ext cx="6197664" cy="1204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define the balance function which will take the count,</a:t>
            </a:r>
          </a:p>
          <a:p>
            <a:r>
              <a:rPr lang="en-US" dirty="0"/>
              <a:t>and data directory to make the balance dataset and put the new</a:t>
            </a:r>
          </a:p>
          <a:p>
            <a:r>
              <a:rPr lang="en-US" dirty="0"/>
              <a:t>Balanced data into new directory using predefined functions </a:t>
            </a:r>
          </a:p>
          <a:p>
            <a:r>
              <a:rPr lang="en-US" dirty="0"/>
              <a:t>Remove and generate.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139E0E-B890-1075-B0F5-9A38A83EB339}"/>
              </a:ext>
            </a:extLst>
          </p:cNvPr>
          <p:cNvSpPr txBox="1"/>
          <p:nvPr/>
        </p:nvSpPr>
        <p:spPr>
          <a:xfrm>
            <a:off x="619760" y="2231517"/>
            <a:ext cx="6572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the creation of the new directory make the dataloader with </a:t>
            </a:r>
          </a:p>
          <a:p>
            <a:r>
              <a:rPr lang="en-US" dirty="0"/>
              <a:t>The new directory and plot the sample images and class distribution</a:t>
            </a:r>
          </a:p>
        </p:txBody>
      </p:sp>
    </p:spTree>
    <p:extLst>
      <p:ext uri="{BB962C8B-B14F-4D97-AF65-F5344CB8AC3E}">
        <p14:creationId xmlns:p14="http://schemas.microsoft.com/office/powerpoint/2010/main" val="3251201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6004</TotalTime>
  <Words>904</Words>
  <Application>Microsoft Macintosh PowerPoint</Application>
  <PresentationFormat>Custom</PresentationFormat>
  <Paragraphs>90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</vt:lpstr>
      <vt:lpstr>Inter Bold</vt:lpstr>
      <vt:lpstr>Source Sans Pro Bold</vt:lpstr>
      <vt:lpstr>Calibri Light</vt:lpstr>
      <vt:lpstr>-webkit-standard</vt:lpstr>
      <vt:lpstr>Arial</vt:lpstr>
      <vt:lpstr>DM Sans Medium</vt:lpstr>
      <vt:lpstr>Inter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Jindal, Diwanshu</cp:lastModifiedBy>
  <cp:revision>4</cp:revision>
  <dcterms:created xsi:type="dcterms:W3CDTF">2024-11-26T15:05:30Z</dcterms:created>
  <dcterms:modified xsi:type="dcterms:W3CDTF">2024-12-03T19:11:07Z</dcterms:modified>
</cp:coreProperties>
</file>